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9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32918400" cy="21945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263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1pPr>
    <a:lvl2pPr marL="0" marR="0" indent="326390" algn="l" defTabSz="3263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2pPr>
    <a:lvl3pPr marL="0" marR="0" indent="652780" algn="l" defTabSz="3263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3pPr>
    <a:lvl4pPr marL="0" marR="0" indent="979805" algn="l" defTabSz="3263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4pPr>
    <a:lvl5pPr marL="0" marR="0" indent="1306195" algn="l" defTabSz="3263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5pPr>
    <a:lvl6pPr marL="0" marR="0" indent="1632585" algn="l" defTabSz="3263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6pPr>
    <a:lvl7pPr marL="0" marR="0" indent="1958975" algn="l" defTabSz="3263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7pPr>
    <a:lvl8pPr marL="0" marR="0" indent="2286000" algn="l" defTabSz="3263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8pPr>
    <a:lvl9pPr marL="0" marR="0" indent="2612390" algn="l" defTabSz="3263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6926" userDrawn="1">
          <p15:clr>
            <a:srgbClr val="A4A3A4"/>
          </p15:clr>
        </p15:guide>
        <p15:guide id="2" pos="102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 showGuides="1">
      <p:cViewPr>
        <p:scale>
          <a:sx n="25" d="100"/>
          <a:sy n="25" d="100"/>
        </p:scale>
        <p:origin x="1480" y="648"/>
      </p:cViewPr>
      <p:guideLst>
        <p:guide orient="horz" pos="6926"/>
        <p:guide pos="102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319" cy="76319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7.wmf"/><Relationship Id="rId8" Type="http://schemas.openxmlformats.org/officeDocument/2006/relationships/image" Target="../media/image26.wmf"/><Relationship Id="rId7" Type="http://schemas.openxmlformats.org/officeDocument/2006/relationships/image" Target="../media/image21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4" Type="http://schemas.openxmlformats.org/officeDocument/2006/relationships/image" Target="../media/image44.wmf"/><Relationship Id="rId13" Type="http://schemas.openxmlformats.org/officeDocument/2006/relationships/image" Target="../media/image43.wmf"/><Relationship Id="rId12" Type="http://schemas.openxmlformats.org/officeDocument/2006/relationships/image" Target="../media/image42.emf"/><Relationship Id="rId11" Type="http://schemas.openxmlformats.org/officeDocument/2006/relationships/image" Target="../media/image41.wmf"/><Relationship Id="rId10" Type="http://schemas.openxmlformats.org/officeDocument/2006/relationships/image" Target="../media/image40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633345" latinLnBrk="0">
      <a:defRPr sz="3400">
        <a:latin typeface="+mn-lt"/>
        <a:ea typeface="+mn-ea"/>
        <a:cs typeface="+mn-cs"/>
        <a:sym typeface="Calibri" panose="020F0502020204030204"/>
      </a:defRPr>
    </a:lvl1pPr>
    <a:lvl2pPr indent="228600" defTabSz="2633345" latinLnBrk="0">
      <a:defRPr sz="3400">
        <a:latin typeface="+mn-lt"/>
        <a:ea typeface="+mn-ea"/>
        <a:cs typeface="+mn-cs"/>
        <a:sym typeface="Calibri" panose="020F0502020204030204"/>
      </a:defRPr>
    </a:lvl2pPr>
    <a:lvl3pPr indent="457200" defTabSz="2633345" latinLnBrk="0">
      <a:defRPr sz="3400">
        <a:latin typeface="+mn-lt"/>
        <a:ea typeface="+mn-ea"/>
        <a:cs typeface="+mn-cs"/>
        <a:sym typeface="Calibri" panose="020F0502020204030204"/>
      </a:defRPr>
    </a:lvl3pPr>
    <a:lvl4pPr indent="685800" defTabSz="2633345" latinLnBrk="0">
      <a:defRPr sz="3400">
        <a:latin typeface="+mn-lt"/>
        <a:ea typeface="+mn-ea"/>
        <a:cs typeface="+mn-cs"/>
        <a:sym typeface="Calibri" panose="020F0502020204030204"/>
      </a:defRPr>
    </a:lvl4pPr>
    <a:lvl5pPr indent="914400" defTabSz="2633345" latinLnBrk="0">
      <a:defRPr sz="3400">
        <a:latin typeface="+mn-lt"/>
        <a:ea typeface="+mn-ea"/>
        <a:cs typeface="+mn-cs"/>
        <a:sym typeface="Calibri" panose="020F0502020204030204"/>
      </a:defRPr>
    </a:lvl5pPr>
    <a:lvl6pPr indent="1143000" defTabSz="2633345" latinLnBrk="0">
      <a:defRPr sz="3400">
        <a:latin typeface="+mn-lt"/>
        <a:ea typeface="+mn-ea"/>
        <a:cs typeface="+mn-cs"/>
        <a:sym typeface="Calibri" panose="020F0502020204030204"/>
      </a:defRPr>
    </a:lvl6pPr>
    <a:lvl7pPr indent="1371600" defTabSz="2633345" latinLnBrk="0">
      <a:defRPr sz="3400">
        <a:latin typeface="+mn-lt"/>
        <a:ea typeface="+mn-ea"/>
        <a:cs typeface="+mn-cs"/>
        <a:sym typeface="Calibri" panose="020F0502020204030204"/>
      </a:defRPr>
    </a:lvl7pPr>
    <a:lvl8pPr indent="1600200" defTabSz="2633345" latinLnBrk="0">
      <a:defRPr sz="3400">
        <a:latin typeface="+mn-lt"/>
        <a:ea typeface="+mn-ea"/>
        <a:cs typeface="+mn-cs"/>
        <a:sym typeface="Calibri" panose="020F0502020204030204"/>
      </a:defRPr>
    </a:lvl8pPr>
    <a:lvl9pPr indent="1828800" defTabSz="2633345" latinLnBrk="0">
      <a:defRPr sz="3400">
        <a:latin typeface="+mn-lt"/>
        <a:ea typeface="+mn-ea"/>
        <a:cs typeface="+mn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B 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B AI Researc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45920" y="294640"/>
            <a:ext cx="29626561" cy="48260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920" y="5120640"/>
            <a:ext cx="29626561" cy="16824961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10559" y="19756119"/>
            <a:ext cx="7680961" cy="1168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/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29260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40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1pPr>
      <a:lvl2pPr marL="0" marR="0" indent="0" algn="l" defTabSz="29260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40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2pPr>
      <a:lvl3pPr marL="0" marR="0" indent="0" algn="l" defTabSz="29260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40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3pPr>
      <a:lvl4pPr marL="0" marR="0" indent="0" algn="l" defTabSz="29260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40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4pPr>
      <a:lvl5pPr marL="0" marR="0" indent="0" algn="l" defTabSz="29260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40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5pPr>
      <a:lvl6pPr marL="0" marR="0" indent="0" algn="l" defTabSz="29260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40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6pPr>
      <a:lvl7pPr marL="0" marR="0" indent="0" algn="l" defTabSz="29260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40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7pPr>
      <a:lvl8pPr marL="0" marR="0" indent="0" algn="l" defTabSz="29260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40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8pPr>
      <a:lvl9pPr marL="0" marR="0" indent="0" algn="l" defTabSz="29260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140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9pPr>
    </p:titleStyle>
    <p:bodyStyle>
      <a:lvl1pPr marL="731520" marR="0" indent="-731520" algn="l" defTabSz="292608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 panose="020B0604020202020204"/>
        <a:buChar char="•"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2319655" marR="0" indent="-856615" algn="l" defTabSz="292608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 panose="020B0604020202020204"/>
        <a:buChar char="•"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3943350" marR="0" indent="-1017270" algn="l" defTabSz="292608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 panose="020B0604020202020204"/>
        <a:buChar char="•"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5531485" marR="0" indent="-1142365" algn="l" defTabSz="292608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 panose="020B0604020202020204"/>
        <a:buChar char="•"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6994525" marR="0" indent="-1142365" algn="l" defTabSz="292608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 panose="020B0604020202020204"/>
        <a:buChar char="•"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8457565" marR="0" indent="-1142365" algn="l" defTabSz="292608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 panose="020B0604020202020204"/>
        <a:buChar char="•"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9921240" marR="0" indent="-1142365" algn="l" defTabSz="292608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 panose="020B0604020202020204"/>
        <a:buChar char="•"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11384280" marR="0" indent="-1142365" algn="l" defTabSz="292608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 panose="020B0604020202020204"/>
        <a:buChar char="•"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12847320" marR="0" indent="-1142365" algn="l" defTabSz="292608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 panose="020B0604020202020204"/>
        <a:buChar char="•"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3263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326390" algn="r" defTabSz="3263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652780" algn="r" defTabSz="3263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979805" algn="r" defTabSz="3263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1306195" algn="r" defTabSz="3263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1632585" algn="r" defTabSz="3263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1958975" algn="r" defTabSz="3263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2286000" algn="r" defTabSz="3263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2612390" algn="r" defTabSz="3263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1" Type="http://schemas.openxmlformats.org/officeDocument/2006/relationships/notesSlide" Target="../notesSlides/notesSlide1.xml"/><Relationship Id="rId60" Type="http://schemas.openxmlformats.org/officeDocument/2006/relationships/vmlDrawing" Target="../drawings/vmlDrawing1.vml"/><Relationship Id="rId6" Type="http://schemas.openxmlformats.org/officeDocument/2006/relationships/image" Target="../media/image6.svg"/><Relationship Id="rId59" Type="http://schemas.openxmlformats.org/officeDocument/2006/relationships/slideLayout" Target="../slideLayouts/slideLayout2.xml"/><Relationship Id="rId58" Type="http://schemas.openxmlformats.org/officeDocument/2006/relationships/image" Target="../media/image44.wmf"/><Relationship Id="rId57" Type="http://schemas.openxmlformats.org/officeDocument/2006/relationships/oleObject" Target="../embeddings/oleObject14.bin"/><Relationship Id="rId56" Type="http://schemas.openxmlformats.org/officeDocument/2006/relationships/image" Target="../media/image43.wmf"/><Relationship Id="rId55" Type="http://schemas.openxmlformats.org/officeDocument/2006/relationships/oleObject" Target="../embeddings/oleObject13.bin"/><Relationship Id="rId54" Type="http://schemas.openxmlformats.org/officeDocument/2006/relationships/image" Target="../media/image42.emf"/><Relationship Id="rId53" Type="http://schemas.openxmlformats.org/officeDocument/2006/relationships/oleObject" Target="../embeddings/oleObject12.bin"/><Relationship Id="rId52" Type="http://schemas.openxmlformats.org/officeDocument/2006/relationships/image" Target="../media/image41.wmf"/><Relationship Id="rId51" Type="http://schemas.openxmlformats.org/officeDocument/2006/relationships/oleObject" Target="../embeddings/oleObject11.bin"/><Relationship Id="rId50" Type="http://schemas.openxmlformats.org/officeDocument/2006/relationships/image" Target="../media/image40.wmf"/><Relationship Id="rId5" Type="http://schemas.openxmlformats.org/officeDocument/2006/relationships/image" Target="../media/image5.png"/><Relationship Id="rId49" Type="http://schemas.openxmlformats.org/officeDocument/2006/relationships/oleObject" Target="../embeddings/oleObject10.bin"/><Relationship Id="rId48" Type="http://schemas.openxmlformats.org/officeDocument/2006/relationships/image" Target="../media/image39.svg"/><Relationship Id="rId47" Type="http://schemas.openxmlformats.org/officeDocument/2006/relationships/image" Target="../media/image38.png"/><Relationship Id="rId46" Type="http://schemas.openxmlformats.org/officeDocument/2006/relationships/image" Target="../media/image37.svg"/><Relationship Id="rId45" Type="http://schemas.openxmlformats.org/officeDocument/2006/relationships/image" Target="../media/image36.png"/><Relationship Id="rId44" Type="http://schemas.openxmlformats.org/officeDocument/2006/relationships/image" Target="../media/image35.svg"/><Relationship Id="rId43" Type="http://schemas.openxmlformats.org/officeDocument/2006/relationships/image" Target="../media/image34.png"/><Relationship Id="rId42" Type="http://schemas.openxmlformats.org/officeDocument/2006/relationships/image" Target="../media/image33.svg"/><Relationship Id="rId41" Type="http://schemas.openxmlformats.org/officeDocument/2006/relationships/image" Target="../media/image32.png"/><Relationship Id="rId40" Type="http://schemas.openxmlformats.org/officeDocument/2006/relationships/image" Target="../media/image31.svg"/><Relationship Id="rId4" Type="http://schemas.openxmlformats.org/officeDocument/2006/relationships/image" Target="../media/image4.svg"/><Relationship Id="rId39" Type="http://schemas.openxmlformats.org/officeDocument/2006/relationships/image" Target="../media/image30.png"/><Relationship Id="rId38" Type="http://schemas.openxmlformats.org/officeDocument/2006/relationships/image" Target="../media/image29.svg"/><Relationship Id="rId37" Type="http://schemas.openxmlformats.org/officeDocument/2006/relationships/image" Target="../media/image28.png"/><Relationship Id="rId36" Type="http://schemas.openxmlformats.org/officeDocument/2006/relationships/image" Target="../media/image27.wmf"/><Relationship Id="rId35" Type="http://schemas.openxmlformats.org/officeDocument/2006/relationships/oleObject" Target="../embeddings/oleObject9.bin"/><Relationship Id="rId34" Type="http://schemas.openxmlformats.org/officeDocument/2006/relationships/image" Target="../media/image26.wmf"/><Relationship Id="rId33" Type="http://schemas.openxmlformats.org/officeDocument/2006/relationships/oleObject" Target="../embeddings/oleObject8.bin"/><Relationship Id="rId32" Type="http://schemas.openxmlformats.org/officeDocument/2006/relationships/image" Target="../media/image25.png"/><Relationship Id="rId31" Type="http://schemas.openxmlformats.org/officeDocument/2006/relationships/image" Target="../media/image24.jpeg"/><Relationship Id="rId30" Type="http://schemas.openxmlformats.org/officeDocument/2006/relationships/image" Target="../media/image23.jpeg"/><Relationship Id="rId3" Type="http://schemas.openxmlformats.org/officeDocument/2006/relationships/image" Target="../media/image3.png"/><Relationship Id="rId29" Type="http://schemas.openxmlformats.org/officeDocument/2006/relationships/image" Target="../media/image22.jpeg"/><Relationship Id="rId28" Type="http://schemas.openxmlformats.org/officeDocument/2006/relationships/image" Target="../media/image21.wmf"/><Relationship Id="rId27" Type="http://schemas.openxmlformats.org/officeDocument/2006/relationships/oleObject" Target="../embeddings/oleObject7.bin"/><Relationship Id="rId26" Type="http://schemas.openxmlformats.org/officeDocument/2006/relationships/image" Target="../media/image20.wmf"/><Relationship Id="rId25" Type="http://schemas.openxmlformats.org/officeDocument/2006/relationships/oleObject" Target="../embeddings/oleObject6.bin"/><Relationship Id="rId24" Type="http://schemas.openxmlformats.org/officeDocument/2006/relationships/image" Target="../media/image19.wmf"/><Relationship Id="rId23" Type="http://schemas.openxmlformats.org/officeDocument/2006/relationships/oleObject" Target="../embeddings/oleObject5.bin"/><Relationship Id="rId22" Type="http://schemas.openxmlformats.org/officeDocument/2006/relationships/image" Target="../media/image18.wmf"/><Relationship Id="rId21" Type="http://schemas.openxmlformats.org/officeDocument/2006/relationships/oleObject" Target="../embeddings/oleObject4.bin"/><Relationship Id="rId20" Type="http://schemas.openxmlformats.org/officeDocument/2006/relationships/image" Target="../media/image17.wmf"/><Relationship Id="rId2" Type="http://schemas.openxmlformats.org/officeDocument/2006/relationships/image" Target="../media/image2.jpeg"/><Relationship Id="rId19" Type="http://schemas.openxmlformats.org/officeDocument/2006/relationships/oleObject" Target="../embeddings/oleObject3.bin"/><Relationship Id="rId18" Type="http://schemas.openxmlformats.org/officeDocument/2006/relationships/image" Target="../media/image16.wmf"/><Relationship Id="rId17" Type="http://schemas.openxmlformats.org/officeDocument/2006/relationships/oleObject" Target="../embeddings/oleObject2.bin"/><Relationship Id="rId16" Type="http://schemas.openxmlformats.org/officeDocument/2006/relationships/image" Target="../media/image15.wmf"/><Relationship Id="rId15" Type="http://schemas.openxmlformats.org/officeDocument/2006/relationships/oleObject" Target="../embeddings/oleObject1.bin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图片 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4635" y="19377660"/>
            <a:ext cx="4340860" cy="2492375"/>
          </a:xfrm>
          <a:prstGeom prst="rect">
            <a:avLst/>
          </a:prstGeom>
        </p:spPr>
      </p:pic>
      <p:pic>
        <p:nvPicPr>
          <p:cNvPr id="56" name="图片 55" descr="mg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16696690"/>
            <a:ext cx="6007735" cy="2867025"/>
          </a:xfrm>
          <a:prstGeom prst="rect">
            <a:avLst/>
          </a:prstGeom>
        </p:spPr>
      </p:pic>
      <p:pic>
        <p:nvPicPr>
          <p:cNvPr id="52" name="图片 51" descr="qwen-train_page_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19031" y="10191730"/>
            <a:ext cx="3672836" cy="2448000"/>
          </a:xfrm>
          <a:prstGeom prst="rect">
            <a:avLst/>
          </a:prstGeom>
        </p:spPr>
      </p:pic>
      <p:pic>
        <p:nvPicPr>
          <p:cNvPr id="53" name="图片 52" descr="qwen-val_page_1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688601" y="10191730"/>
            <a:ext cx="3672836" cy="2448000"/>
          </a:xfrm>
          <a:prstGeom prst="rect">
            <a:avLst/>
          </a:prstGeom>
        </p:spPr>
      </p:pic>
      <p:pic>
        <p:nvPicPr>
          <p:cNvPr id="60" name="图片 59" descr="llama-wiki-all_page_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509396" y="10191730"/>
            <a:ext cx="3264743" cy="24480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9"/>
          <a:srcRect l="549"/>
          <a:stretch>
            <a:fillRect/>
          </a:stretch>
        </p:blipFill>
        <p:spPr>
          <a:xfrm>
            <a:off x="11147425" y="7277735"/>
            <a:ext cx="10800000" cy="656165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0"/>
          <a:srcRect l="598"/>
          <a:stretch>
            <a:fillRect/>
          </a:stretch>
        </p:blipFill>
        <p:spPr>
          <a:xfrm>
            <a:off x="11131550" y="8467090"/>
            <a:ext cx="10548000" cy="97605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11"/>
          <a:srcRect l="329" t="-173"/>
          <a:stretch>
            <a:fillRect/>
          </a:stretch>
        </p:blipFill>
        <p:spPr>
          <a:xfrm>
            <a:off x="11148060" y="9439910"/>
            <a:ext cx="10800000" cy="751575"/>
          </a:xfrm>
          <a:prstGeom prst="rect">
            <a:avLst/>
          </a:prstGeom>
        </p:spPr>
      </p:pic>
      <p:pic>
        <p:nvPicPr>
          <p:cNvPr id="2" name="neurips_logo.pdf" descr="neurips_logo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26820" y="1753235"/>
            <a:ext cx="5608955" cy="252412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" name="椭圆 8"/>
          <p:cNvSpPr/>
          <p:nvPr/>
        </p:nvSpPr>
        <p:spPr>
          <a:xfrm>
            <a:off x="2409825" y="2103755"/>
            <a:ext cx="946150" cy="944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90955" y="285750"/>
            <a:ext cx="4879975" cy="4466590"/>
            <a:chOff x="2033" y="450"/>
            <a:chExt cx="7685" cy="7034"/>
          </a:xfrm>
        </p:grpSpPr>
        <p:pic>
          <p:nvPicPr>
            <p:cNvPr id="13" name="图片 12" descr="标志与中英文标准字组合1(左右结构)"/>
            <p:cNvPicPr>
              <a:picLocks noChangeAspect="1"/>
            </p:cNvPicPr>
            <p:nvPr/>
          </p:nvPicPr>
          <p:blipFill>
            <a:blip r:embed="rId13"/>
            <a:srcRect l="11416" t="27901" r="13535" b="29061"/>
            <a:stretch>
              <a:fillRect/>
            </a:stretch>
          </p:blipFill>
          <p:spPr>
            <a:xfrm>
              <a:off x="2033" y="4368"/>
              <a:ext cx="7685" cy="3116"/>
            </a:xfrm>
            <a:prstGeom prst="rect">
              <a:avLst/>
            </a:prstGeom>
          </p:spPr>
        </p:pic>
        <p:pic>
          <p:nvPicPr>
            <p:cNvPr id="10" name="图片 6"/>
            <p:cNvPicPr>
              <a:picLocks noChangeAspect="1"/>
            </p:cNvPicPr>
            <p:nvPr/>
          </p:nvPicPr>
          <p:blipFill>
            <a:blip r:embed="rId14"/>
            <a:srcRect l="8013"/>
            <a:stretch>
              <a:fillRect/>
            </a:stretch>
          </p:blipFill>
          <p:spPr>
            <a:xfrm>
              <a:off x="4085" y="450"/>
              <a:ext cx="4144" cy="374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TextBox 35"/>
          <p:cNvSpPr txBox="1"/>
          <p:nvPr/>
        </p:nvSpPr>
        <p:spPr>
          <a:xfrm>
            <a:off x="7394575" y="690777"/>
            <a:ext cx="18936970" cy="178371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55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algn="ctr"/>
            <a:r>
              <a:rPr lang="en-US" altLang="zh-CN" b="1"/>
              <a:t>MGUP: A Momentum-Gradient Greedy Alignment Update Policy for Stochastic Optimization</a:t>
            </a:r>
            <a:endParaRPr sz="3400"/>
          </a:p>
        </p:txBody>
      </p:sp>
      <p:sp>
        <p:nvSpPr>
          <p:cNvPr id="12" name="TextBox 37"/>
          <p:cNvSpPr txBox="1"/>
          <p:nvPr/>
        </p:nvSpPr>
        <p:spPr>
          <a:xfrm>
            <a:off x="8500745" y="2509520"/>
            <a:ext cx="16724630" cy="233807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zh-CN" sz="4400" b="1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NeurIPS 2025 </a:t>
            </a:r>
            <a:r>
              <a:rPr lang="en-US" altLang="zh-CN" sz="4400" b="1">
                <a:latin typeface="Arial" panose="020B0604020202020204"/>
                <a:ea typeface="Arial" panose="020B0604020202020204"/>
                <a:cs typeface="Arial" panose="020B0604020202020204"/>
              </a:rPr>
              <a:t>Spotlight (Top 3%)</a:t>
            </a:r>
            <a:endParaRPr lang="en-US" altLang="zh-CN" sz="4400" b="1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sz="3400" b="1">
                <a:latin typeface="Arial" panose="020B0604020202020204"/>
                <a:ea typeface="Arial" panose="020B0604020202020204"/>
                <a:cs typeface="Arial" panose="020B0604020202020204"/>
              </a:rPr>
              <a:t>Da Chang, Ganzhao Yuan </a:t>
            </a:r>
            <a:br>
              <a:rPr sz="3400" b="1">
                <a:latin typeface="Arial" panose="020B0604020202020204"/>
                <a:ea typeface="Arial" panose="020B0604020202020204"/>
                <a:cs typeface="Arial" panose="020B0604020202020204"/>
              </a:rPr>
            </a:br>
            <a:r>
              <a:rPr sz="3400" i="1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Shenzhen Institute of Advanced Technology, China </a:t>
            </a:r>
            <a:endParaRPr sz="3400" i="1">
              <a:solidFill>
                <a:schemeClr val="bg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sz="3400" i="1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Shenzhen University of Advanced Technology, China</a:t>
            </a:r>
            <a:endParaRPr sz="3400" i="1">
              <a:solidFill>
                <a:schemeClr val="bg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290" y="5359400"/>
            <a:ext cx="10800000" cy="90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vertOverflow="overflow" horzOverflow="overflow" vert="horz" wrap="square" lIns="45719" tIns="45719" rIns="45719" bIns="45719" numCol="1" spcCol="38100" rtlCol="0" anchor="ctr" anchorCtr="1" forceAA="0">
            <a:noAutofit/>
          </a:bodyPr>
          <a:lstStyle/>
          <a:p>
            <a:pPr marR="0" algn="ctr" defTabSz="326390" rtl="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3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Convergence </a:t>
            </a:r>
            <a:r>
              <a:rPr kumimoji="0" lang="en-US" sz="3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Risk </a:t>
            </a:r>
            <a:r>
              <a:rPr kumimoji="0" sz="3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of Adam's Zero-Steps</a:t>
            </a:r>
            <a:endParaRPr kumimoji="0" sz="3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Calibri" panose="020F050202020403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290" y="15701010"/>
            <a:ext cx="10800000" cy="1127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vertOverflow="overflow" horzOverflow="overflow" vert="horz" wrap="square" lIns="45719" tIns="45719" rIns="45719" bIns="45719" numCol="1" spcCol="3810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3400" b="1" dirty="0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MGUP: Convergence via Non-Zero Steps &amp; Fixed Proportion</a:t>
            </a:r>
            <a:endParaRPr lang="en-US" altLang="zh-CN" sz="3400" b="1" dirty="0">
              <a:solidFill>
                <a:schemeClr val="bg1"/>
              </a:solidFill>
              <a:latin typeface="Arial" panose="020B0604020202020204"/>
              <a:ea typeface="Arial" panose="020B0604020202020204"/>
              <a:cs typeface="Arial" panose="020B0604020202020204"/>
              <a:sym typeface="Calibri" panose="020F05020202040302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029315" y="5359400"/>
            <a:ext cx="10800000" cy="8997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vertOverflow="overflow" horzOverflow="overflow" vert="horz" wrap="square" lIns="45719" tIns="45719" rIns="45719" bIns="45719" numCol="1" spcCol="38100" rtlCol="0" fromWordArt="0" anchor="ctr" anchorCtr="0" forceAA="0" compatLnSpc="1">
            <a:noAutofit/>
          </a:bodyPr>
          <a:lstStyle/>
          <a:p>
            <a:pPr marL="0" lvl="2" algn="ctr">
              <a:lnSpc>
                <a:spcPct val="100000"/>
              </a:lnSpc>
              <a:buClrTx/>
              <a:buSzTx/>
              <a:buFontTx/>
            </a:pPr>
            <a:r>
              <a:rPr sz="3400" b="1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Theoretical G</a:t>
            </a:r>
            <a:r>
              <a:rPr sz="3400" b="1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uarantee</a:t>
            </a:r>
            <a:endParaRPr sz="3400" b="1">
              <a:solidFill>
                <a:schemeClr val="bg1"/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056725" y="5359400"/>
            <a:ext cx="10800000" cy="8997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vertOverflow="overflow" horzOverflow="overflow" vert="horz" wrap="square" lIns="45719" tIns="45719" rIns="45719" bIns="45719" numCol="1" spcCol="38100" rtlCol="0" fromWordArt="0" anchor="ctr" anchorCtr="1" forceAA="0" compatLnSpc="1">
            <a:noAutofit/>
          </a:bodyPr>
          <a:lstStyle/>
          <a:p>
            <a:pPr lvl="0" algn="l"/>
            <a:r>
              <a:rPr sz="3400" b="1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Our </a:t>
            </a:r>
            <a:r>
              <a:rPr lang="en-US" sz="3400" b="1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R</a:t>
            </a:r>
            <a:r>
              <a:rPr sz="3400" b="1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esults </a:t>
            </a:r>
            <a:endParaRPr sz="3400" b="1">
              <a:solidFill>
                <a:schemeClr val="bg1"/>
              </a:solidFill>
              <a:latin typeface="Arial" panose="020B0604020202020204"/>
              <a:ea typeface="Arial" panose="020B0604020202020204"/>
              <a:cs typeface="Arial" panose="020B0604020202020204"/>
              <a:sym typeface="Calibri" panose="020F0502020204030204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1932225" y="5051425"/>
            <a:ext cx="0" cy="1677987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aphicFrame>
        <p:nvGraphicFramePr>
          <p:cNvPr id="38" name="对象 37"/>
          <p:cNvGraphicFramePr>
            <a:graphicFrameLocks noChangeAspect="1"/>
          </p:cNvGraphicFramePr>
          <p:nvPr/>
        </p:nvGraphicFramePr>
        <p:xfrm>
          <a:off x="906780" y="14262735"/>
          <a:ext cx="3030220" cy="141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15" imgW="37795200" imgH="17678400" progId="Equation.DSMT4">
                  <p:embed/>
                </p:oleObj>
              </mc:Choice>
              <mc:Fallback>
                <p:oleObj name="Equation" r:id="rId15" imgW="37795200" imgH="17678400" progId="Equation.DSMT4">
                  <p:embed/>
                  <p:pic>
                    <p:nvPicPr>
                      <p:cNvPr id="0" name="图片 2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06780" y="14262735"/>
                        <a:ext cx="3030220" cy="1418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直接连接符 40"/>
          <p:cNvCxnSpPr/>
          <p:nvPr/>
        </p:nvCxnSpPr>
        <p:spPr>
          <a:xfrm>
            <a:off x="10945455" y="5051425"/>
            <a:ext cx="0" cy="1677987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419100" y="6486525"/>
            <a:ext cx="6891020" cy="544830"/>
            <a:chOff x="646" y="10885"/>
            <a:chExt cx="10852" cy="858"/>
          </a:xfrm>
        </p:grpSpPr>
        <p:graphicFrame>
          <p:nvGraphicFramePr>
            <p:cNvPr id="32" name="对象 31"/>
            <p:cNvGraphicFramePr>
              <a:graphicFrameLocks noChangeAspect="1"/>
            </p:cNvGraphicFramePr>
            <p:nvPr/>
          </p:nvGraphicFramePr>
          <p:xfrm>
            <a:off x="5942" y="10885"/>
            <a:ext cx="5556" cy="8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Equation" r:id="rId17" imgW="37490400" imgH="5791200" progId="Equation.DSMT4">
                    <p:embed/>
                  </p:oleObj>
                </mc:Choice>
                <mc:Fallback>
                  <p:oleObj name="Equation" r:id="rId17" imgW="37490400" imgH="5791200" progId="Equation.DSMT4">
                    <p:embed/>
                    <p:pic>
                      <p:nvPicPr>
                        <p:cNvPr id="0" name="图片 20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942" y="10885"/>
                          <a:ext cx="5556" cy="8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文本框 42"/>
            <p:cNvSpPr txBox="1"/>
            <p:nvPr/>
          </p:nvSpPr>
          <p:spPr>
            <a:xfrm>
              <a:off x="646" y="10939"/>
              <a:ext cx="5483" cy="75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algn="l" defTabSz="32639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sz="2100" b="1">
                  <a:solidFill>
                    <a:schemeClr val="tx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Calibri" panose="020F0502020204030204"/>
                </a:rPr>
                <a:t>Stochastic Optimization:</a:t>
              </a:r>
              <a:endParaRPr kumimoji="0" sz="21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419100" y="9511030"/>
            <a:ext cx="4806315" cy="4768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l" defTabSz="32639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2100" b="1" u="sng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Counterexample (Zhang et al.2022)  </a:t>
            </a:r>
            <a:endParaRPr kumimoji="0" sz="2100" b="1" i="0" u="sng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Calibri" panose="020F0502020204030204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19100" y="7259320"/>
            <a:ext cx="10972800" cy="12515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l" defTabSz="32639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21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Cautious update rule</a:t>
            </a:r>
            <a:r>
              <a:rPr kumimoji="0" lang="en-US" sz="21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 (Liang et al.2024)</a:t>
            </a:r>
            <a:endParaRPr kumimoji="0" lang="en-US" sz="2100" b="1" i="0" u="sng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Calibri" panose="020F0502020204030204"/>
            </a:endParaRPr>
          </a:p>
          <a:p>
            <a:pPr marL="0" marR="0" algn="l" defTabSz="32639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21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Calibri" panose="020F0502020204030204"/>
            </a:endParaRPr>
          </a:p>
          <a:p>
            <a:pPr marL="0" marR="0" algn="l" defTabSz="32639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1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may fail convergence in </a:t>
            </a:r>
            <a:r>
              <a:rPr sz="2100" b="1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Stochastic Optimization</a:t>
            </a:r>
            <a:r>
              <a:rPr lang="en-US" sz="2100" b="1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 </a:t>
            </a:r>
            <a:r>
              <a:rPr lang="en-US" sz="21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setting..</a:t>
            </a:r>
            <a:r>
              <a:rPr kumimoji="0" sz="210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 </a:t>
            </a:r>
            <a:endParaRPr kumimoji="0" sz="210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Calibri" panose="020F0502020204030204"/>
            </a:endParaRPr>
          </a:p>
        </p:txBody>
      </p:sp>
      <p:graphicFrame>
        <p:nvGraphicFramePr>
          <p:cNvPr id="48" name="对象 47"/>
          <p:cNvGraphicFramePr>
            <a:graphicFrameLocks noChangeAspect="1"/>
          </p:cNvGraphicFramePr>
          <p:nvPr/>
        </p:nvGraphicFramePr>
        <p:xfrm>
          <a:off x="6170819" y="7031323"/>
          <a:ext cx="312578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19" imgW="32308800" imgH="10972800" progId="Equation.DSMT4">
                  <p:embed/>
                </p:oleObj>
              </mc:Choice>
              <mc:Fallback>
                <p:oleObj name="Equation" r:id="rId19" imgW="32308800" imgH="10972800" progId="Equation.DSMT4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70819" y="7031323"/>
                        <a:ext cx="3125787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组合 54"/>
          <p:cNvGrpSpPr/>
          <p:nvPr/>
        </p:nvGrpSpPr>
        <p:grpSpPr>
          <a:xfrm>
            <a:off x="4958398" y="8835390"/>
            <a:ext cx="5775325" cy="2107565"/>
            <a:chOff x="7782" y="13914"/>
            <a:chExt cx="9095" cy="3319"/>
          </a:xfrm>
        </p:grpSpPr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10661" y="13914"/>
            <a:ext cx="6216" cy="3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" name="Equation" r:id="rId21" imgW="67360800" imgH="35966400" progId="Equation.DSMT4">
                    <p:embed/>
                  </p:oleObj>
                </mc:Choice>
                <mc:Fallback>
                  <p:oleObj name="Equation" r:id="rId21" imgW="67360800" imgH="35966400" progId="Equation.DSMT4">
                    <p:embed/>
                    <p:pic>
                      <p:nvPicPr>
                        <p:cNvPr id="0" name="图片 3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0661" y="13914"/>
                          <a:ext cx="6216" cy="33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对象 33"/>
            <p:cNvGraphicFramePr>
              <a:graphicFrameLocks noChangeAspect="1"/>
            </p:cNvGraphicFramePr>
            <p:nvPr/>
          </p:nvGraphicFramePr>
          <p:xfrm>
            <a:off x="7782" y="14867"/>
            <a:ext cx="2211" cy="10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" name="Equation" r:id="rId23" imgW="22860000" imgH="10363200" progId="Equation.DSMT4">
                    <p:embed/>
                  </p:oleObj>
                </mc:Choice>
                <mc:Fallback>
                  <p:oleObj name="Equation" r:id="rId23" imgW="22860000" imgH="10363200" progId="Equation.DSMT4">
                    <p:embed/>
                    <p:pic>
                      <p:nvPicPr>
                        <p:cNvPr id="0" name="图片 4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7782" y="14867"/>
                          <a:ext cx="2211" cy="10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左大括号 49"/>
            <p:cNvSpPr/>
            <p:nvPr/>
          </p:nvSpPr>
          <p:spPr>
            <a:xfrm>
              <a:off x="10127" y="14241"/>
              <a:ext cx="419" cy="2256"/>
            </a:xfrm>
            <a:prstGeom prst="leftBrace">
              <a:avLst/>
            </a:prstGeom>
            <a:noFill/>
            <a:ln w="3175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91439" tIns="45719" rIns="91439" bIns="45719" numCol="1" spcCol="38100" rtlCol="0" anchor="t" forceAA="0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608830" y="13790930"/>
            <a:ext cx="6131560" cy="1846580"/>
          </a:xfrm>
          <a:prstGeom prst="rect">
            <a:avLst/>
          </a:prstGeom>
          <a:solidFill>
            <a:srgbClr val="000000">
              <a:alpha val="0"/>
            </a:srgbClr>
          </a:solidFill>
          <a:ln w="3175" cap="flat">
            <a:solidFill>
              <a:schemeClr val="tx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noAutofit/>
          </a:bodyPr>
          <a:lstStyle/>
          <a:p>
            <a:pPr marL="0" marR="0" indent="0" algn="l" defTabSz="3263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813935" y="13950315"/>
            <a:ext cx="7095490" cy="1198880"/>
            <a:chOff x="5712" y="8261"/>
            <a:chExt cx="11174" cy="1888"/>
          </a:xfrm>
        </p:grpSpPr>
        <p:sp>
          <p:nvSpPr>
            <p:cNvPr id="25" name="文本框 24"/>
            <p:cNvSpPr txBox="1"/>
            <p:nvPr/>
          </p:nvSpPr>
          <p:spPr>
            <a:xfrm>
              <a:off x="5712" y="8261"/>
              <a:ext cx="11174" cy="1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Red Line </a:t>
              </a:r>
              <a:r>
                <a:rPr lang="en-US" altLang="zh-CN" sz="2400" dirty="0">
                  <a:latin typeface="Times New Roman" panose="02020603050405020304" charset="0"/>
                  <a:cs typeface="Times New Roman" panose="02020603050405020304" charset="0"/>
                </a:rPr>
                <a:t>(Diverging): Cautious Adam (         )</a:t>
              </a:r>
              <a:endParaRPr lang="en-US" altLang="zh-CN" sz="24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r>
                <a:rPr lang="en-US" altLang="zh-CN" sz="2400" dirty="0">
                  <a:solidFill>
                    <a:schemeClr val="accent1"/>
                  </a:solidFill>
                  <a:latin typeface="Times New Roman" panose="02020603050405020304" charset="0"/>
                  <a:cs typeface="Times New Roman" panose="02020603050405020304" charset="0"/>
                </a:rPr>
                <a:t>Blue Line</a:t>
              </a:r>
              <a:r>
                <a:rPr lang="en-US" altLang="zh-CN" sz="2400" dirty="0">
                  <a:latin typeface="Times New Roman" panose="02020603050405020304" charset="0"/>
                  <a:cs typeface="Times New Roman" panose="02020603050405020304" charset="0"/>
                </a:rPr>
                <a:t> (Converging): MGUP-Adam (        )</a:t>
              </a:r>
              <a:endParaRPr lang="en-US" altLang="zh-CN" sz="24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r>
                <a:rPr lang="en-US" altLang="zh-CN" sz="2400" dirty="0">
                  <a:latin typeface="Times New Roman" panose="02020603050405020304" charset="0"/>
                  <a:cs typeface="Times New Roman" panose="02020603050405020304" charset="0"/>
                </a:rPr>
                <a:t>Setting misaligned updates to zero can cause divergence.</a:t>
              </a:r>
              <a:endParaRPr lang="en-US" altLang="zh-CN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aphicFrame>
          <p:nvGraphicFramePr>
            <p:cNvPr id="26" name="对象 25"/>
            <p:cNvGraphicFramePr>
              <a:graphicFrameLocks noChangeAspect="1"/>
            </p:cNvGraphicFramePr>
            <p:nvPr/>
          </p:nvGraphicFramePr>
          <p:xfrm>
            <a:off x="13574" y="8361"/>
            <a:ext cx="992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" name="Equation" r:id="rId25" imgW="8534400" imgH="4876800" progId="Equation.DSMT4">
                    <p:embed/>
                  </p:oleObj>
                </mc:Choice>
                <mc:Fallback>
                  <p:oleObj name="Equation" r:id="rId25" imgW="8534400" imgH="4876800" progId="Equation.DSMT4">
                    <p:embed/>
                    <p:pic>
                      <p:nvPicPr>
                        <p:cNvPr id="0" name="图片 11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3574" y="8361"/>
                          <a:ext cx="992" cy="5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对象 27"/>
            <p:cNvGraphicFramePr>
              <a:graphicFrameLocks noChangeAspect="1"/>
            </p:cNvGraphicFramePr>
            <p:nvPr/>
          </p:nvGraphicFramePr>
          <p:xfrm>
            <a:off x="13707" y="8943"/>
            <a:ext cx="992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" name="Equation" r:id="rId27" imgW="8534400" imgH="4876800" progId="Equation.DSMT4">
                    <p:embed/>
                  </p:oleObj>
                </mc:Choice>
                <mc:Fallback>
                  <p:oleObj name="Equation" r:id="rId27" imgW="8534400" imgH="4876800" progId="Equation.DSMT4">
                    <p:embed/>
                    <p:pic>
                      <p:nvPicPr>
                        <p:cNvPr id="0" name="图片 12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13707" y="8943"/>
                          <a:ext cx="992" cy="5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矩形 50"/>
          <p:cNvSpPr/>
          <p:nvPr/>
        </p:nvSpPr>
        <p:spPr>
          <a:xfrm>
            <a:off x="6008053" y="7031355"/>
            <a:ext cx="3333115" cy="1093470"/>
          </a:xfrm>
          <a:prstGeom prst="rect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noAutofit/>
          </a:bodyPr>
          <a:lstStyle/>
          <a:p>
            <a:pPr marL="0" marR="0" indent="0" algn="l" defTabSz="3263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57" name="图片 56" descr="panel_a_trajectories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5260" y="10762615"/>
            <a:ext cx="3375978" cy="2520000"/>
          </a:xfrm>
          <a:prstGeom prst="rect">
            <a:avLst/>
          </a:prstGeom>
        </p:spPr>
      </p:pic>
      <p:pic>
        <p:nvPicPr>
          <p:cNvPr id="58" name="图片 57" descr="panel_b_momentum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767138" y="10762615"/>
            <a:ext cx="3399155" cy="2520000"/>
          </a:xfrm>
          <a:prstGeom prst="rect">
            <a:avLst/>
          </a:prstGeom>
        </p:spPr>
      </p:pic>
      <p:pic>
        <p:nvPicPr>
          <p:cNvPr id="59" name="图片 58" descr="panel_c_updates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82193" y="10795635"/>
            <a:ext cx="3441700" cy="2520000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11150600" y="6602095"/>
            <a:ext cx="10972800" cy="612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l" defTabSz="3263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34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Assumptions</a:t>
            </a:r>
            <a:endParaRPr kumimoji="0" sz="3400" b="1" i="0" u="sng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Calibri" panose="020F0502020204030204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2148800" y="19861530"/>
            <a:ext cx="10972800" cy="612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l" defTabSz="3263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References</a:t>
            </a:r>
            <a:endParaRPr kumimoji="0" lang="en-US" sz="3400" b="0" i="0" u="none" strike="noStrike" cap="none" spc="0" normalizeH="0" baseline="0">
              <a:ln>
                <a:noFill/>
              </a:ln>
              <a:effectLst/>
              <a:uFillTx/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Calibri" panose="020F0502020204030204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1155680" y="10382885"/>
            <a:ext cx="10972800" cy="612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l" defTabSz="3263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4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T</a:t>
            </a:r>
            <a:r>
              <a:rPr kumimoji="0" sz="34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heorem</a:t>
            </a:r>
            <a:r>
              <a:rPr kumimoji="0" lang="en-US" sz="34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 </a:t>
            </a:r>
            <a:r>
              <a:rPr kumimoji="0" lang="en-US" altLang="zh-CN" sz="34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for MGUP-Adam</a:t>
            </a:r>
            <a:endParaRPr kumimoji="0" sz="3400" b="1" i="0" u="sng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Calibri" panose="020F0502020204030204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1197590" y="17437100"/>
            <a:ext cx="10584815" cy="8655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b="1" u="sng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 use the surrogate </a:t>
            </a:r>
            <a:r>
              <a:rPr lang="en-US" sz="2100" b="1" u="sng" dirty="0" err="1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stepsizes</a:t>
            </a:r>
            <a:r>
              <a:rPr lang="en-US" sz="2100" b="1" u="sng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within the proof is informed by the methodology presented in (</a:t>
            </a:r>
            <a:r>
              <a:rPr lang="en-US" sz="2100" b="1" u="sng" dirty="0" err="1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hong</a:t>
            </a:r>
            <a:r>
              <a:rPr lang="en-US" sz="2100" b="1" u="sng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et al. 2024).</a:t>
            </a:r>
            <a:endParaRPr sz="2100" b="1" u="sng" dirty="0">
              <a:solidFill>
                <a:schemeClr val="tx1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32"/>
          <a:srcRect l="671"/>
          <a:stretch>
            <a:fillRect/>
          </a:stretch>
        </p:blipFill>
        <p:spPr>
          <a:xfrm>
            <a:off x="11164570" y="7983855"/>
            <a:ext cx="8784000" cy="493670"/>
          </a:xfrm>
          <a:prstGeom prst="rect">
            <a:avLst/>
          </a:prstGeom>
        </p:spPr>
      </p:pic>
      <p:sp>
        <p:nvSpPr>
          <p:cNvPr id="81" name="文本框 80"/>
          <p:cNvSpPr txBox="1"/>
          <p:nvPr/>
        </p:nvSpPr>
        <p:spPr>
          <a:xfrm>
            <a:off x="11189970" y="11193145"/>
            <a:ext cx="4896485" cy="4768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342900" marR="0" indent="-342900" algn="l" defTabSz="32639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sz="21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Expectation</a:t>
            </a:r>
            <a:r>
              <a:rPr kumimoji="0" lang="en-US" sz="21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 </a:t>
            </a:r>
            <a:r>
              <a:rPr kumimoji="0" sz="21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Convergence</a:t>
            </a:r>
            <a:endParaRPr kumimoji="0" sz="21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Calibri" panose="020F0502020204030204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1189970" y="14991080"/>
            <a:ext cx="4260850" cy="4768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342900" marR="0" indent="-342900" algn="l" defTabSz="32639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</a:pPr>
            <a:r>
              <a:rPr sz="2100" b="1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High Probability Convergence</a:t>
            </a:r>
            <a:endParaRPr kumimoji="0" lang="zh-CN" altLang="en-US" sz="2100" b="1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Calibri" panose="020F0502020204030204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11483975" y="11670030"/>
            <a:ext cx="9828530" cy="238315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noAutofit/>
          </a:bodyPr>
          <a:lstStyle/>
          <a:p>
            <a:pPr marL="0" marR="0" indent="0" algn="l" defTabSz="3263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11483975" y="15467965"/>
            <a:ext cx="9828530" cy="15925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noAutofit/>
          </a:bodyPr>
          <a:lstStyle/>
          <a:p>
            <a:pPr marL="0" marR="0" indent="0" algn="l" defTabSz="3263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89" name="对象 88"/>
          <p:cNvGraphicFramePr>
            <a:graphicFrameLocks noChangeAspect="1"/>
          </p:cNvGraphicFramePr>
          <p:nvPr/>
        </p:nvGraphicFramePr>
        <p:xfrm>
          <a:off x="12942728" y="11714356"/>
          <a:ext cx="7377271" cy="2337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Equation" r:id="rId33" imgW="115519200" imgH="36576000" progId="Equation.DSMT4">
                  <p:embed/>
                </p:oleObj>
              </mc:Choice>
              <mc:Fallback>
                <p:oleObj name="Equation" r:id="rId33" imgW="115519200" imgH="36576000" progId="Equation.DSMT4">
                  <p:embed/>
                  <p:pic>
                    <p:nvPicPr>
                      <p:cNvPr id="0" name="图片 20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2942728" y="11714356"/>
                        <a:ext cx="7377271" cy="2337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对象 90"/>
          <p:cNvGraphicFramePr>
            <a:graphicFrameLocks noChangeAspect="1"/>
          </p:cNvGraphicFramePr>
          <p:nvPr/>
        </p:nvGraphicFramePr>
        <p:xfrm>
          <a:off x="11872901" y="15759735"/>
          <a:ext cx="8701111" cy="1320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" name="Equation" r:id="rId35" imgW="103936800" imgH="15849600" progId="Equation.DSMT4">
                  <p:embed/>
                </p:oleObj>
              </mc:Choice>
              <mc:Fallback>
                <p:oleObj name="Equation" r:id="rId35" imgW="103936800" imgH="15849600" progId="Equation.DSMT4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1872901" y="15759735"/>
                        <a:ext cx="8701111" cy="1320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组合 39"/>
          <p:cNvGrpSpPr/>
          <p:nvPr/>
        </p:nvGrpSpPr>
        <p:grpSpPr>
          <a:xfrm>
            <a:off x="21972905" y="17399635"/>
            <a:ext cx="10883265" cy="2536825"/>
            <a:chOff x="34701" y="19777"/>
            <a:chExt cx="17139" cy="3995"/>
          </a:xfrm>
        </p:grpSpPr>
        <p:pic>
          <p:nvPicPr>
            <p:cNvPr id="36" name="图形 15"/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34701" y="19804"/>
              <a:ext cx="5556" cy="3969"/>
            </a:xfrm>
            <a:prstGeom prst="rect">
              <a:avLst/>
            </a:prstGeom>
          </p:spPr>
        </p:pic>
        <p:pic>
          <p:nvPicPr>
            <p:cNvPr id="37" name="图形 23"/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46286" y="19777"/>
              <a:ext cx="5555" cy="3969"/>
            </a:xfrm>
            <a:prstGeom prst="rect">
              <a:avLst/>
            </a:prstGeom>
          </p:spPr>
        </p:pic>
        <p:pic>
          <p:nvPicPr>
            <p:cNvPr id="39" name="图形 28"/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40494" y="19778"/>
              <a:ext cx="5555" cy="3969"/>
            </a:xfrm>
            <a:prstGeom prst="rect">
              <a:avLst/>
            </a:prstGeom>
          </p:spPr>
        </p:pic>
      </p:grpSp>
      <p:pic>
        <p:nvPicPr>
          <p:cNvPr id="42" name="图片 41" descr="vit-train_page_1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21963016" y="6914515"/>
            <a:ext cx="4049660" cy="2700000"/>
          </a:xfrm>
          <a:prstGeom prst="rect">
            <a:avLst/>
          </a:prstGeom>
        </p:spPr>
      </p:pic>
      <p:pic>
        <p:nvPicPr>
          <p:cNvPr id="45" name="图片 44" descr="vit-val_page_1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25921011" y="6914515"/>
            <a:ext cx="4049660" cy="2700000"/>
          </a:xfrm>
          <a:prstGeom prst="rect">
            <a:avLst/>
          </a:prstGeom>
        </p:spPr>
      </p:pic>
      <p:pic>
        <p:nvPicPr>
          <p:cNvPr id="54" name="图片 53" descr="llama-performance_page_1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1973211" y="14262715"/>
            <a:ext cx="2700000" cy="2699385"/>
          </a:xfrm>
          <a:prstGeom prst="rect">
            <a:avLst/>
          </a:prstGeom>
        </p:spPr>
      </p:pic>
      <p:sp>
        <p:nvSpPr>
          <p:cNvPr id="65" name="文本框 64"/>
          <p:cNvSpPr txBox="1"/>
          <p:nvPr/>
        </p:nvSpPr>
        <p:spPr>
          <a:xfrm>
            <a:off x="22128480" y="16709390"/>
            <a:ext cx="5207000" cy="4768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l" defTabSz="32639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21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RoBERTa Fine-Tuning on GLUE </a:t>
            </a:r>
            <a:endParaRPr kumimoji="0" sz="2100" b="1" i="0" u="sng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Calibri" panose="020F0502020204030204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2213570" y="13557250"/>
            <a:ext cx="9249410" cy="4768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l" defTabSz="32639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1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Hyperparameter sensitivity analysis </a:t>
            </a:r>
            <a:r>
              <a:rPr kumimoji="0" sz="21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on Wikitext-103</a:t>
            </a:r>
            <a:endParaRPr kumimoji="0" sz="2100" b="1" i="0" u="sng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Calibri" panose="020F0502020204030204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22128480" y="9555480"/>
            <a:ext cx="10191115" cy="4768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l" defTabSz="32639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21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Qwen2.5-150M</a:t>
            </a:r>
            <a:r>
              <a:rPr kumimoji="0" lang="en-US" sz="21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/</a:t>
            </a:r>
            <a:r>
              <a:rPr sz="2100" b="1" u="sng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LLaMA2-71M </a:t>
            </a:r>
            <a:r>
              <a:rPr kumimoji="0" sz="21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 Pre-train</a:t>
            </a:r>
            <a:r>
              <a:rPr kumimoji="0" lang="en-US" sz="21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ing</a:t>
            </a:r>
            <a:r>
              <a:rPr kumimoji="0" sz="21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 on Wikitext-103</a:t>
            </a:r>
            <a:endParaRPr kumimoji="0" sz="2100" b="1" i="0" u="sng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Calibri" panose="020F0502020204030204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22128480" y="6455410"/>
            <a:ext cx="6226175" cy="4768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l" defTabSz="32639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21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ViT-27M MAE Pre-train</a:t>
            </a:r>
            <a:r>
              <a:rPr kumimoji="0" lang="en-US" sz="21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in</a:t>
            </a:r>
            <a:r>
              <a:rPr kumimoji="0" sz="21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g on CIFAR10</a:t>
            </a:r>
            <a:endParaRPr kumimoji="0" sz="2100" b="1" i="0" u="sng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Calibri" panose="020F0502020204030204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29973905" y="7031355"/>
            <a:ext cx="3112770" cy="20828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l" defTabSz="32639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1" i="0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MGUP-AdamW </a:t>
            </a:r>
            <a:r>
              <a:rPr kumimoji="0" lang="en-US" altLang="zh-CN" sz="1800" i="0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achieved better training loss and validation loss during the training process. In contrast, C-AdamW may be gradually inferior to AdamW. </a:t>
            </a:r>
            <a:endParaRPr kumimoji="0" lang="en-US" altLang="zh-CN" sz="1800" i="0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Calibri" panose="020F0502020204030204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22213570" y="12639676"/>
            <a:ext cx="10704830" cy="83227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l" defTabSz="32639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2100" b="1" i="0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MGUP-AdamW demonstrated a higher speedup than standard AdamW and better generalization than C-AdamW.</a:t>
            </a:r>
            <a:endParaRPr kumimoji="0" sz="2100" b="1" i="0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Calibri" panose="020F0502020204030204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4789130" y="14120800"/>
            <a:ext cx="8145145" cy="1638935"/>
            <a:chOff x="24789130" y="14120800"/>
            <a:chExt cx="8145145" cy="1638935"/>
          </a:xfrm>
        </p:grpSpPr>
        <p:sp>
          <p:nvSpPr>
            <p:cNvPr id="85" name="文本框 84"/>
            <p:cNvSpPr txBox="1"/>
            <p:nvPr/>
          </p:nvSpPr>
          <p:spPr>
            <a:xfrm>
              <a:off x="24789130" y="14120800"/>
              <a:ext cx="8145145" cy="163893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lstStyle/>
            <a:p>
              <a:pPr marL="0" marR="0" algn="l" defTabSz="32639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sz="2100" i="0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Calibri" panose="020F0502020204030204"/>
                </a:rPr>
                <a:t>While the optimal value may vary slightly depending on the specific setting (e.g., </a:t>
              </a:r>
              <a:r>
                <a:rPr kumimoji="0" sz="2100" b="1" i="0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Calibri" panose="020F0502020204030204"/>
                </a:rPr>
                <a:t>task type, model size, or base optimizer</a:t>
              </a:r>
              <a:r>
                <a:rPr kumimoji="0" sz="2100" i="0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Calibri" panose="020F0502020204030204"/>
                </a:rPr>
                <a:t>), strong performance is typically maintained within the range </a:t>
              </a:r>
              <a:endParaRPr kumimoji="0" sz="2100" i="0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endParaRPr>
            </a:p>
            <a:p>
              <a:pPr marL="0" marR="0" algn="l" defTabSz="32639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sz="2100" i="0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Calibri" panose="020F0502020204030204"/>
                </a:rPr>
                <a:t>, suggesting that extensive tuning is unnecessary in practice.</a:t>
              </a:r>
              <a:endParaRPr kumimoji="0" sz="2100" i="0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endParaRPr>
            </a:p>
          </p:txBody>
        </p:sp>
        <p:graphicFrame>
          <p:nvGraphicFramePr>
            <p:cNvPr id="49" name="对象 48"/>
            <p:cNvGraphicFramePr>
              <a:graphicFrameLocks noChangeAspect="1"/>
            </p:cNvGraphicFramePr>
            <p:nvPr/>
          </p:nvGraphicFramePr>
          <p:xfrm>
            <a:off x="31065567" y="14940267"/>
            <a:ext cx="1544042" cy="456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" name="Equation" r:id="rId49" imgW="18592800" imgH="4876800" progId="Equation.DSMT4">
                    <p:embed/>
                  </p:oleObj>
                </mc:Choice>
                <mc:Fallback>
                  <p:oleObj name="Equation" r:id="rId49" imgW="18592800" imgH="4876800" progId="Equation.DSMT4">
                    <p:embed/>
                    <p:pic>
                      <p:nvPicPr>
                        <p:cNvPr id="0" name="图片 61"/>
                        <p:cNvPicPr/>
                        <p:nvPr/>
                      </p:nvPicPr>
                      <p:blipFill>
                        <a:blip r:embed="rId50"/>
                        <a:stretch>
                          <a:fillRect/>
                        </a:stretch>
                      </p:blipFill>
                      <p:spPr>
                        <a:xfrm>
                          <a:off x="31065567" y="14940267"/>
                          <a:ext cx="1544042" cy="4561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9" name="对象 68"/>
          <p:cNvGraphicFramePr>
            <a:graphicFrameLocks noChangeAspect="1"/>
          </p:cNvGraphicFramePr>
          <p:nvPr/>
        </p:nvGraphicFramePr>
        <p:xfrm>
          <a:off x="25019267" y="15950585"/>
          <a:ext cx="2197150" cy="75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" name="Equation" r:id="rId51" imgW="35661600" imgH="12192000" progId="Equation.DSMT4">
                  <p:embed/>
                </p:oleObj>
              </mc:Choice>
              <mc:Fallback>
                <p:oleObj name="Equation" r:id="rId51" imgW="35661600" imgH="12192000" progId="Equation.DSMT4">
                  <p:embed/>
                  <p:pic>
                    <p:nvPicPr>
                      <p:cNvPr id="0" name="图片 69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25019267" y="15950585"/>
                        <a:ext cx="2197150" cy="75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文本框 70"/>
          <p:cNvSpPr txBox="1"/>
          <p:nvPr/>
        </p:nvSpPr>
        <p:spPr>
          <a:xfrm>
            <a:off x="27812444" y="15867225"/>
            <a:ext cx="5256133" cy="83452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Cautious-MGUP</a:t>
            </a:r>
            <a:r>
              <a:rPr kumimoji="0" lang="en-US" altLang="zh-CN" sz="2100" b="1" i="0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Calibri" panose="020F0502020204030204"/>
              </a:rPr>
              <a:t> 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 be used as an adaptive alternative in practical tasks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！</a:t>
            </a:r>
            <a:endParaRPr kumimoji="0" sz="2100" b="1" i="0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Calibri" panose="020F0502020204030204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1182033" y="20401280"/>
            <a:ext cx="10615930" cy="12528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Combining </a:t>
            </a:r>
            <a:r>
              <a:rPr lang="zh-CN" altLang="en-US" sz="21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Remark 1</a:t>
            </a:r>
            <a:r>
              <a:rPr lang="zh-CN" altLang="en-US" sz="21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and </a:t>
            </a:r>
            <a:r>
              <a:rPr lang="zh-CN" altLang="en-US" sz="21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Remark 2</a:t>
            </a:r>
            <a:r>
              <a:rPr lang="zh-CN" altLang="en-US" sz="21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for </a:t>
            </a:r>
            <a:r>
              <a:rPr lang="zh-CN" altLang="en-US" sz="21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Adam</a:t>
            </a:r>
            <a:r>
              <a:rPr lang="zh-CN" altLang="en-US" sz="21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variants employing a mask, simply nullifying the update step when momentum and gradient directions misalign (tantamount to setting           ) markedly alters the convergence properties of stochastic optimization.</a:t>
            </a:r>
            <a:endParaRPr lang="zh-CN" altLang="en-US" sz="21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graphicFrame>
        <p:nvGraphicFramePr>
          <p:cNvPr id="92" name="对象 91"/>
          <p:cNvGraphicFramePr>
            <a:graphicFrameLocks noChangeAspect="1"/>
          </p:cNvGraphicFramePr>
          <p:nvPr/>
        </p:nvGraphicFramePr>
        <p:xfrm>
          <a:off x="20801568" y="20904938"/>
          <a:ext cx="6302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" name="Equation" r:id="rId53" imgW="631190" imgH="362585" progId="Equation.DSMT4">
                  <p:embed/>
                </p:oleObj>
              </mc:Choice>
              <mc:Fallback>
                <p:oleObj name="Equation" r:id="rId53" imgW="631190" imgH="362585" progId="Equation.DSMT4">
                  <p:embed/>
                  <p:pic>
                    <p:nvPicPr>
                      <p:cNvPr id="0" name="图片 92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20801568" y="20904938"/>
                        <a:ext cx="630237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6" name="组合 105"/>
          <p:cNvGrpSpPr/>
          <p:nvPr/>
        </p:nvGrpSpPr>
        <p:grpSpPr>
          <a:xfrm>
            <a:off x="11365548" y="18417540"/>
            <a:ext cx="10093960" cy="1971040"/>
            <a:chOff x="17573" y="29004"/>
            <a:chExt cx="15896" cy="3104"/>
          </a:xfrm>
        </p:grpSpPr>
        <p:sp>
          <p:nvSpPr>
            <p:cNvPr id="103" name="圆角矩形 102"/>
            <p:cNvSpPr/>
            <p:nvPr/>
          </p:nvSpPr>
          <p:spPr>
            <a:xfrm>
              <a:off x="17573" y="29004"/>
              <a:ext cx="15874" cy="31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ctr" forceAA="0">
              <a:noAutofit/>
            </a:bodyPr>
            <a:lstStyle/>
            <a:p>
              <a:pPr marL="0" marR="0" indent="0" algn="l" defTabSz="32639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7831" y="30972"/>
              <a:ext cx="15638" cy="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100" b="1" i="1" dirty="0">
                  <a:solidFill>
                    <a:srgbClr val="FF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Not updating in the previous step causes the denominator to divide by zero!</a:t>
              </a:r>
              <a:endParaRPr lang="en-US" altLang="zh-CN" sz="2100" b="1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20816" y="29267"/>
              <a:ext cx="10556" cy="1706"/>
              <a:chOff x="13218160" y="18205450"/>
              <a:chExt cx="6703060" cy="1083310"/>
            </a:xfrm>
          </p:grpSpPr>
          <p:graphicFrame>
            <p:nvGraphicFramePr>
              <p:cNvPr id="83" name="对象 82"/>
              <p:cNvGraphicFramePr>
                <a:graphicFrameLocks noChangeAspect="1"/>
              </p:cNvGraphicFramePr>
              <p:nvPr/>
            </p:nvGraphicFramePr>
            <p:xfrm>
              <a:off x="13218160" y="18272125"/>
              <a:ext cx="6703060" cy="9131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" name="Equation" r:id="rId55" imgW="85039200" imgH="11582400" progId="Equation.DSMT4">
                      <p:embed/>
                    </p:oleObj>
                  </mc:Choice>
                  <mc:Fallback>
                    <p:oleObj name="Equation" r:id="rId55" imgW="85039200" imgH="11582400" progId="Equation.DSMT4">
                      <p:embed/>
                      <p:pic>
                        <p:nvPicPr>
                          <p:cNvPr id="0" name="图片 6"/>
                          <p:cNvPicPr/>
                          <p:nvPr/>
                        </p:nvPicPr>
                        <p:blipFill>
                          <a:blip r:embed="rId56"/>
                          <a:stretch>
                            <a:fillRect/>
                          </a:stretch>
                        </p:blipFill>
                        <p:spPr>
                          <a:xfrm>
                            <a:off x="13218160" y="18272125"/>
                            <a:ext cx="6703060" cy="91313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0" name="圆角矩形 89"/>
              <p:cNvSpPr/>
              <p:nvPr/>
            </p:nvSpPr>
            <p:spPr>
              <a:xfrm>
                <a:off x="16522065" y="18205450"/>
                <a:ext cx="1335405" cy="1083310"/>
              </a:xfrm>
              <a:prstGeom prst="roundRect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45719" tIns="45719" rIns="45719" bIns="45719" numCol="1" spcCol="38100" rtlCol="0" anchor="ctr" forceAA="0">
                <a:noAutofit/>
              </a:bodyPr>
              <a:lstStyle/>
              <a:p>
                <a:pPr marL="0" marR="0" indent="0" algn="l" defTabSz="32639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7622" y="29734"/>
              <a:ext cx="4278" cy="7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342900" indent="-342900">
                <a:lnSpc>
                  <a:spcPct val="120000"/>
                </a:lnSpc>
                <a:buFont typeface="Wingdings" panose="05000000000000000000" charset="0"/>
                <a:buChar char="ü"/>
              </a:pPr>
              <a:r>
                <a:rPr lang="zh-CN" altLang="en-US" sz="2100" b="1" dirty="0">
                  <a:solidFill>
                    <a:srgbClr val="FF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Remark </a:t>
              </a:r>
              <a:r>
                <a:rPr lang="en-US" altLang="zh-CN" sz="2100" b="1" dirty="0">
                  <a:solidFill>
                    <a:srgbClr val="FF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2</a:t>
              </a:r>
              <a:endParaRPr lang="en-US" altLang="zh-CN" sz="21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11372533" y="14236700"/>
            <a:ext cx="10079990" cy="678180"/>
            <a:chOff x="17573" y="22420"/>
            <a:chExt cx="15874" cy="1068"/>
          </a:xfrm>
        </p:grpSpPr>
        <p:sp>
          <p:nvSpPr>
            <p:cNvPr id="104" name="圆角矩形 103"/>
            <p:cNvSpPr/>
            <p:nvPr/>
          </p:nvSpPr>
          <p:spPr>
            <a:xfrm>
              <a:off x="17573" y="22420"/>
              <a:ext cx="15874" cy="106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fromWordArt="0" anchor="ctr" anchorCtr="0" forceAA="0" compatLnSpc="1">
              <a:noAutofit/>
            </a:bodyPr>
            <a:lstStyle/>
            <a:p>
              <a:pPr lvl="0" algn="l"/>
              <a:endParaRPr lang="zh-CN" altLang="en-US">
                <a:sym typeface="Calibri" panose="020F0502020204030204"/>
              </a:endParaRPr>
            </a:p>
          </p:txBody>
        </p:sp>
        <p:graphicFrame>
          <p:nvGraphicFramePr>
            <p:cNvPr id="87" name="对象 86"/>
            <p:cNvGraphicFramePr>
              <a:graphicFrameLocks noChangeAspect="1"/>
            </p:cNvGraphicFramePr>
            <p:nvPr/>
          </p:nvGraphicFramePr>
          <p:xfrm>
            <a:off x="20655" y="22625"/>
            <a:ext cx="9250" cy="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" name="Equation" r:id="rId57" imgW="66446400" imgH="4876800" progId="Equation.DSMT4">
                    <p:embed/>
                  </p:oleObj>
                </mc:Choice>
                <mc:Fallback>
                  <p:oleObj name="Equation" r:id="rId57" imgW="66446400" imgH="4876800" progId="Equation.DSMT4">
                    <p:embed/>
                    <p:pic>
                      <p:nvPicPr>
                        <p:cNvPr id="0" name="图片 34"/>
                        <p:cNvPicPr/>
                        <p:nvPr/>
                      </p:nvPicPr>
                      <p:blipFill>
                        <a:blip r:embed="rId58"/>
                        <a:stretch>
                          <a:fillRect/>
                        </a:stretch>
                      </p:blipFill>
                      <p:spPr>
                        <a:xfrm>
                          <a:off x="20655" y="22625"/>
                          <a:ext cx="9250" cy="6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" name="文本框 94"/>
            <p:cNvSpPr txBox="1"/>
            <p:nvPr/>
          </p:nvSpPr>
          <p:spPr>
            <a:xfrm>
              <a:off x="17622" y="22535"/>
              <a:ext cx="3061" cy="7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342900" indent="-342900">
                <a:lnSpc>
                  <a:spcPct val="120000"/>
                </a:lnSpc>
                <a:buFont typeface="Wingdings" panose="05000000000000000000" charset="0"/>
                <a:buChar char="ü"/>
              </a:pPr>
              <a:r>
                <a:rPr lang="zh-CN" altLang="en-US" sz="2100" b="1" dirty="0">
                  <a:solidFill>
                    <a:srgbClr val="FF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Remark </a:t>
              </a:r>
              <a:r>
                <a:rPr lang="en-US" altLang="zh-CN" sz="2100" b="1" dirty="0">
                  <a:solidFill>
                    <a:srgbClr val="FF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1</a:t>
              </a:r>
              <a:endParaRPr lang="en-US" altLang="zh-CN" sz="21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6" name="文本框 95"/>
          <p:cNvSpPr txBox="1"/>
          <p:nvPr/>
        </p:nvSpPr>
        <p:spPr>
          <a:xfrm>
            <a:off x="6170930" y="17186275"/>
            <a:ext cx="4663440" cy="1640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The key idea of MGUP involves adaptively adjusting the learning rate by leveraging the element-wise product of the stochastic gradient and momentum.</a:t>
            </a:r>
            <a:endParaRPr lang="zh-CN" altLang="en-US" sz="21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3660" y="19417665"/>
            <a:ext cx="6579870" cy="24136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1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Update Rule:</a:t>
            </a:r>
            <a:endParaRPr lang="zh-CN" altLang="en-US" sz="21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1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S1(Score)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r>
              <a:rPr lang="zh-CN" altLang="en-US" sz="21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Calculate alignment scores</a:t>
            </a:r>
            <a:endParaRPr lang="zh-CN" altLang="en-US" sz="21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1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S2(Rank)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altLang="zh-CN" sz="21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Identify the top-K parameters by score.</a:t>
            </a:r>
            <a:endParaRPr lang="en-US" altLang="zh-CN" sz="21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lvl="1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S3(Differentiate)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endParaRPr lang="zh-CN" altLang="en-US" sz="2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3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n"/>
            </a:pPr>
            <a:r>
              <a:rPr lang="zh-CN" altLang="en-US" sz="21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Apply </a:t>
            </a:r>
            <a:r>
              <a:rPr lang="zh-CN" altLang="en-US" sz="2100" b="1" u="sng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larger step size to the top K parameters</a:t>
            </a:r>
            <a:endParaRPr lang="zh-CN" altLang="en-US" sz="2100" b="1" u="sng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3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n"/>
            </a:pPr>
            <a:r>
              <a:rPr lang="zh-CN" altLang="en-US" sz="21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Apply </a:t>
            </a:r>
            <a:r>
              <a:rPr lang="zh-CN" altLang="en-US" sz="2100" b="1" u="sng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smaller, but non-zero, step size to the rest</a:t>
            </a:r>
            <a:endParaRPr kumimoji="0" lang="zh-CN" altLang="en-US" sz="2100" b="1" i="0" u="sng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2213570" y="20563205"/>
            <a:ext cx="10589260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charset="0"/>
              <a:buChar char="p"/>
            </a:pPr>
            <a:r>
              <a:rPr sz="1400" b="0" i="0"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Liang, Kaizhao, et al. "Cautious optimizers: Improving training with one line of code." </a:t>
            </a:r>
            <a:r>
              <a:rPr sz="1400" b="0"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arXiv preprint arXiv:2411.16085</a:t>
            </a:r>
            <a:r>
              <a:rPr sz="1400" b="0" i="0"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 (2024).</a:t>
            </a:r>
            <a:endParaRPr sz="1400" b="0" i="0">
              <a:latin typeface="Times New Roman" panose="02020603050405020304" charset="0"/>
              <a:ea typeface="Arial" panose="020B0604020202020204"/>
              <a:cs typeface="Times New Roman" panose="02020603050405020304" charset="0"/>
            </a:endParaRPr>
          </a:p>
          <a:p>
            <a:pPr marL="285750" indent="-285750" algn="l">
              <a:buFont typeface="Wingdings" panose="05000000000000000000" charset="0"/>
              <a:buChar char="p"/>
            </a:pPr>
            <a:r>
              <a:rPr sz="1400" b="0" i="0"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Zhang, Yushun, et al. "Adam can converge without any modification on update rules." Advances in neural information processing systems 35 (2022): 28386-28399.</a:t>
            </a:r>
            <a:endParaRPr sz="1400" b="0" i="0">
              <a:latin typeface="Times New Roman" panose="02020603050405020304" charset="0"/>
              <a:ea typeface="Arial" panose="020B0604020202020204"/>
              <a:cs typeface="Times New Roman" panose="02020603050405020304" charset="0"/>
            </a:endParaRPr>
          </a:p>
          <a:p>
            <a:pPr marL="285750" indent="-285750" algn="l">
              <a:buFont typeface="Wingdings" panose="05000000000000000000" charset="0"/>
              <a:buChar char="p"/>
            </a:pPr>
            <a:r>
              <a:rPr sz="1400" b="0" i="0"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Hong, Yusu, and Junhong Lin. "On convergence of adam for stochastic optimization under relaxed assumptions." Advances in Neural Information Processing Systems 37 (2024): 10827-10877.</a:t>
            </a:r>
            <a:endParaRPr sz="1400" b="0" i="0">
              <a:latin typeface="Times New Roman" panose="02020603050405020304" charset="0"/>
              <a:ea typeface="Arial" panose="020B0604020202020204"/>
              <a:cs typeface="Times New Roman" panose="02020603050405020304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419100" y="13557250"/>
            <a:ext cx="3754120" cy="1000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noAutofit/>
          </a:bodyPr>
          <a:lstStyle/>
          <a:p>
            <a:pPr marL="0" marR="0" indent="0" algn="ctr" defTabSz="3263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2100" b="1" u="sng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Unified momentum-gradient aligned mask:</a:t>
            </a:r>
            <a:endParaRPr kumimoji="0" sz="2100" b="1" u="sng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24789765" y="15868015"/>
            <a:ext cx="8067040" cy="906780"/>
          </a:xfrm>
          <a:prstGeom prst="rect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noAutofit/>
          </a:bodyPr>
          <a:lstStyle/>
          <a:p>
            <a:pPr marL="0" marR="0" indent="0" algn="l" defTabSz="32639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3263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3263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3263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3263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2818</Words>
  <Application>WPS 演示</Application>
  <PresentationFormat>自定义</PresentationFormat>
  <Paragraphs>78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14</vt:i4>
      </vt:variant>
      <vt:variant>
        <vt:lpstr>幻灯片标题</vt:lpstr>
      </vt:variant>
      <vt:variant>
        <vt:i4>1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Calibri Light</vt:lpstr>
      <vt:lpstr>Arial</vt:lpstr>
      <vt:lpstr>Times New Roman</vt:lpstr>
      <vt:lpstr>Wingdings</vt:lpstr>
      <vt:lpstr>微软雅黑</vt:lpstr>
      <vt:lpstr>Arial Unicode MS</vt:lpstr>
      <vt:lpstr>Office Theme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 C</dc:creator>
  <cp:lastModifiedBy>袁淦钊</cp:lastModifiedBy>
  <cp:revision>100</cp:revision>
  <dcterms:created xsi:type="dcterms:W3CDTF">2025-09-21T07:09:00Z</dcterms:created>
  <dcterms:modified xsi:type="dcterms:W3CDTF">2025-11-24T08:29:52Z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9857B4E1A299496C9AFED32327F2DC09_13</vt:lpwstr>
  </property>
  <property fmtid="{D5CDD505-2E9C-101B-9397-08002B2CF9AE}" pid="3" name="KSOProductBuildVer">
    <vt:lpwstr>2052-12.1.0.23542</vt:lpwstr>
  </property>
</Properties>
</file>